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7" r:id="rId7"/>
    <p:sldId id="263" r:id="rId8"/>
    <p:sldId id="264" r:id="rId9"/>
    <p:sldId id="265" r:id="rId10"/>
    <p:sldId id="266" r:id="rId11"/>
    <p:sldId id="261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gitte-C" initials="B" lastIdx="1" clrIdx="0">
    <p:extLst>
      <p:ext uri="{19B8F6BF-5375-455C-9EA6-DF929625EA0E}">
        <p15:presenceInfo xmlns:p15="http://schemas.microsoft.com/office/powerpoint/2012/main" userId="Birgitte-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meghdubi/steiner-analysis-48319042" TargetMode="External"/><Relationship Id="rId2" Type="http://schemas.openxmlformats.org/officeDocument/2006/relationships/hyperlink" Target="https://www.ncbi.nlm.nih.gov/pubmed/2485247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estheticsjournal.com/feature/lip-augmentation" TargetMode="External"/><Relationship Id="rId4" Type="http://schemas.openxmlformats.org/officeDocument/2006/relationships/hyperlink" Target="https://onlinelibrary-wiley-com.ergo.southwales.ac.uk/doi/pdf/10.1111/j.1468-3083.2010.03816.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BE37-CF50-4311-826B-872DE50084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/>
              <a:t>Lip augmentation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DE8A83-BDAC-481C-8960-FA6396E7E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/>
          <a:p>
            <a:r>
              <a:rPr lang="nl-BE"/>
              <a:t>med. Birgit Muylle</a:t>
            </a:r>
          </a:p>
          <a:p>
            <a:r>
              <a:rPr lang="nl-BE"/>
              <a:t>8 July 2019</a:t>
            </a:r>
          </a:p>
        </p:txBody>
      </p:sp>
    </p:spTree>
    <p:extLst>
      <p:ext uri="{BB962C8B-B14F-4D97-AF65-F5344CB8AC3E}">
        <p14:creationId xmlns:p14="http://schemas.microsoft.com/office/powerpoint/2010/main" val="4224216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B8ADC-8DD9-4D69-BF23-37FF8F4F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u="sng"/>
              <a:t>6.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1B892-5500-4373-9074-ABDFD572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4085"/>
            <a:ext cx="8596668" cy="4417278"/>
          </a:xfrm>
        </p:spPr>
        <p:txBody>
          <a:bodyPr>
            <a:normAutofit/>
          </a:bodyPr>
          <a:lstStyle/>
          <a:p>
            <a:pPr lvl="1"/>
            <a:r>
              <a:rPr lang="nl-BE" sz="1400"/>
              <a:t>Due to injection</a:t>
            </a:r>
          </a:p>
          <a:p>
            <a:pPr lvl="2"/>
            <a:r>
              <a:rPr lang="nl-BE"/>
              <a:t>Erythema, bleeding, bruising, edema and pain – some days – ICE</a:t>
            </a:r>
          </a:p>
          <a:p>
            <a:pPr lvl="2"/>
            <a:r>
              <a:rPr lang="nl-BE"/>
              <a:t>Reactivation herpes simplex virus – Acyclovir/famciclovir/valacyclovir: oral antivirals</a:t>
            </a:r>
          </a:p>
          <a:p>
            <a:pPr lvl="1"/>
            <a:r>
              <a:rPr lang="nl-BE" sz="1400"/>
              <a:t>Due to technique</a:t>
            </a:r>
          </a:p>
          <a:p>
            <a:pPr lvl="2"/>
            <a:r>
              <a:rPr lang="nl-BE"/>
              <a:t>Asymmetry, contour irregularity, over/undercorrection – touch-up 1-14 days after</a:t>
            </a:r>
          </a:p>
          <a:p>
            <a:pPr lvl="2"/>
            <a:r>
              <a:rPr lang="nl-BE"/>
              <a:t>Vascular occlusion, embolism, necrosis – asap hyaluronidase</a:t>
            </a:r>
          </a:p>
          <a:p>
            <a:pPr lvl="1"/>
            <a:r>
              <a:rPr lang="nl-BE" sz="1400"/>
              <a:t>Due to product</a:t>
            </a:r>
          </a:p>
          <a:p>
            <a:pPr lvl="2"/>
            <a:r>
              <a:rPr lang="nl-BE"/>
              <a:t>Inflammation, infection – ICE, NSAID</a:t>
            </a:r>
          </a:p>
          <a:p>
            <a:pPr lvl="2"/>
            <a:r>
              <a:rPr lang="nl-BE"/>
              <a:t>Lump and nodule formation – massage, hyaluronidase</a:t>
            </a:r>
          </a:p>
          <a:p>
            <a:pPr lvl="2"/>
            <a:r>
              <a:rPr lang="nl-BE"/>
              <a:t>Granuloma </a:t>
            </a:r>
          </a:p>
          <a:p>
            <a:pPr marL="914400" lvl="2" indent="0">
              <a:buNone/>
            </a:pPr>
            <a:endParaRPr lang="nl-BE"/>
          </a:p>
          <a:p>
            <a:pPr marL="914400" lvl="2" indent="0">
              <a:buNone/>
            </a:pPr>
            <a:r>
              <a:rPr lang="nl-BE"/>
              <a:t>(Carruthers et al., 2018) (De Maio et al., 2014)</a:t>
            </a:r>
          </a:p>
          <a:p>
            <a:pPr lvl="2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9247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E63F-E0B5-471E-ADB5-B2C786BE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BA589-4F02-40A1-919E-1A26D683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400"/>
              <a:t>HA fillers </a:t>
            </a:r>
          </a:p>
          <a:p>
            <a:r>
              <a:rPr lang="nl-BE" sz="1400"/>
              <a:t>Less is more</a:t>
            </a:r>
          </a:p>
          <a:p>
            <a:r>
              <a:rPr lang="nl-BE" sz="1400"/>
              <a:t>Lip definition vermillion border and Cupid’s bow. Voluminizing bodies,</a:t>
            </a:r>
          </a:p>
          <a:p>
            <a:r>
              <a:rPr lang="nl-BE" sz="1400"/>
              <a:t>Bruising and swelling  </a:t>
            </a:r>
          </a:p>
          <a:p>
            <a:r>
              <a:rPr lang="nl-BE" sz="1400"/>
              <a:t>Arteries!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57A44C-7867-4A8E-9362-E8D1EB552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029" y="3539067"/>
            <a:ext cx="2595033" cy="270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5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0BEF6-DDC7-4471-9941-7194EC5F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003A8-C2E6-4119-B0B8-54D4DF153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11030252" cy="5158096"/>
          </a:xfrm>
        </p:spPr>
        <p:txBody>
          <a:bodyPr>
            <a:normAutofit fontScale="92500" lnSpcReduction="10000"/>
          </a:bodyPr>
          <a:lstStyle/>
          <a:p>
            <a:endParaRPr lang="nl-BE"/>
          </a:p>
          <a:p>
            <a:r>
              <a:rPr lang="nl-BE" sz="1500"/>
              <a:t>Carruthers et al. (2018). </a:t>
            </a:r>
            <a:r>
              <a:rPr lang="nl-BE" sz="1500" i="1"/>
              <a:t>Procedures in cosmetic dermatology :soft tissue augmentation.</a:t>
            </a:r>
            <a:r>
              <a:rPr lang="nl-BE" sz="1500"/>
              <a:t>New York: Elsevier, pp 141 -147</a:t>
            </a:r>
          </a:p>
          <a:p>
            <a:r>
              <a:rPr lang="nl-BE" sz="1500"/>
              <a:t>Chiu et al. (2016). ‘Lip injection techniques using small particle hyaluronic dermal filler’, </a:t>
            </a:r>
            <a:r>
              <a:rPr lang="nl-BE" sz="1500" i="1"/>
              <a:t>Journal of drugs in dermatology, </a:t>
            </a:r>
            <a:r>
              <a:rPr lang="nl-BE" sz="1500"/>
              <a:t>15(9): pp 1076 – 1082</a:t>
            </a:r>
          </a:p>
          <a:p>
            <a:r>
              <a:rPr lang="nl-BE" sz="1500"/>
              <a:t>Cohen et al. (2014), ‘An interrater and intra-rater reliability study of 3 photographic scales for the classification of perioral aesthetic features’, </a:t>
            </a:r>
            <a:r>
              <a:rPr lang="nl-BE" sz="1500" i="1"/>
              <a:t>Dermatological  Surgery</a:t>
            </a:r>
            <a:r>
              <a:rPr lang="nl-BE" sz="1500"/>
              <a:t>, (online). Available at: </a:t>
            </a:r>
            <a:r>
              <a:rPr lang="nl-BE" sz="1500">
                <a:hlinkClick r:id="rId2"/>
              </a:rPr>
              <a:t>https://www.ncbi.nlm.nih.gov/pubmed/24852471</a:t>
            </a:r>
            <a:r>
              <a:rPr lang="nl-BE" sz="1500"/>
              <a:t>(Accessed 19th July 2019)</a:t>
            </a:r>
          </a:p>
          <a:p>
            <a:r>
              <a:rPr lang="nl-BE" sz="1500"/>
              <a:t>De Maio et al. (2014). </a:t>
            </a:r>
            <a:r>
              <a:rPr lang="nl-BE" sz="1500" i="1"/>
              <a:t>Injectable fillers in aesthetic medicine. </a:t>
            </a:r>
            <a:r>
              <a:rPr lang="nl-BE" sz="1500"/>
              <a:t>New York: Springer, pp 114 - 122</a:t>
            </a:r>
          </a:p>
          <a:p>
            <a:r>
              <a:rPr lang="nl-BE" sz="1500"/>
              <a:t>Jacono, A. (2008) ‘A new classification of Lip Zones to costumize injectable lip augmentation’, </a:t>
            </a:r>
            <a:r>
              <a:rPr lang="nl-BE" sz="1500" i="1"/>
              <a:t>Arch Facial Plast Surg, </a:t>
            </a:r>
            <a:r>
              <a:rPr lang="nl-BE" sz="1500"/>
              <a:t>10(1): pp 25-29</a:t>
            </a:r>
          </a:p>
          <a:p>
            <a:r>
              <a:rPr lang="nl-BE" sz="1500"/>
              <a:t>Rahman, N  (2015) ‘Steiners analysis’, </a:t>
            </a:r>
            <a:r>
              <a:rPr lang="nl-BE" sz="1500" i="1"/>
              <a:t>Slideshare </a:t>
            </a:r>
            <a:r>
              <a:rPr lang="nl-BE" sz="1500"/>
              <a:t>(online). Available at: </a:t>
            </a:r>
            <a:r>
              <a:rPr lang="nl-BE" sz="1500">
                <a:hlinkClick r:id="rId3"/>
              </a:rPr>
              <a:t>https://www.slideshare.net/meghdubi/steiner-analysis-48319042</a:t>
            </a:r>
            <a:r>
              <a:rPr lang="nl-BE" sz="1500"/>
              <a:t> (Accessed on the 7th of July 2019)</a:t>
            </a:r>
          </a:p>
          <a:p>
            <a:r>
              <a:rPr lang="nl-BE" sz="1500"/>
              <a:t>Rossi, AB et al. (2010) ‘Development and validation of a photonumeric grading scale for assessing lip volume and thickness’, </a:t>
            </a:r>
            <a:r>
              <a:rPr lang="nl-BE" sz="1500" i="1"/>
              <a:t>Journal of the European Academy of Dermatology and Venerology, </a:t>
            </a:r>
            <a:r>
              <a:rPr lang="nl-BE" sz="1500"/>
              <a:t>(online) Available at: </a:t>
            </a:r>
            <a:r>
              <a:rPr lang="nl-BE" sz="1500">
                <a:hlinkClick r:id="rId4"/>
              </a:rPr>
              <a:t>https://onlinelibrary-wiley-com.ergo.southwales.ac.uk/doi/pdf/10.1111/j.1468-3083.2010.03816.x</a:t>
            </a:r>
            <a:r>
              <a:rPr lang="nl-BE" sz="1500"/>
              <a:t> (Accessed on the 6th of July 2019</a:t>
            </a:r>
          </a:p>
          <a:p>
            <a:r>
              <a:rPr lang="nl-BE" sz="1500">
                <a:solidFill>
                  <a:schemeClr val="tx1"/>
                </a:solidFill>
              </a:rPr>
              <a:t>Suazo, I.(2008) ‘Biometrics study of the upper and lower labial artey in human cadavers’, </a:t>
            </a:r>
            <a:r>
              <a:rPr lang="nl-BE" sz="1500" i="1">
                <a:solidFill>
                  <a:schemeClr val="tx1"/>
                </a:solidFill>
              </a:rPr>
              <a:t>Int Journ of morphology,</a:t>
            </a:r>
            <a:r>
              <a:rPr lang="nl-BE" sz="1500">
                <a:solidFill>
                  <a:schemeClr val="tx1"/>
                </a:solidFill>
              </a:rPr>
              <a:t> 26 (3), 573 - 576</a:t>
            </a:r>
            <a:endParaRPr lang="nl-BE" sz="1500"/>
          </a:p>
          <a:p>
            <a:r>
              <a:rPr lang="nl-BE" sz="1500"/>
              <a:t>Walker, L (2016) ‘Lip augmentation’, </a:t>
            </a:r>
            <a:r>
              <a:rPr lang="nl-BE" sz="1500" i="1"/>
              <a:t>Aesthetics, (online) Available at: </a:t>
            </a:r>
            <a:r>
              <a:rPr lang="nl-BE" sz="1500">
                <a:hlinkClick r:id="rId5"/>
              </a:rPr>
              <a:t>https://aestheticsjournal.com/feature/lip-augmentation</a:t>
            </a:r>
            <a:r>
              <a:rPr lang="nl-BE" sz="1500"/>
              <a:t> ( Accessed on the  6th of July 2019)</a:t>
            </a:r>
          </a:p>
        </p:txBody>
      </p:sp>
    </p:spTree>
    <p:extLst>
      <p:ext uri="{BB962C8B-B14F-4D97-AF65-F5344CB8AC3E}">
        <p14:creationId xmlns:p14="http://schemas.microsoft.com/office/powerpoint/2010/main" val="20877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DF409-3F18-44C3-BAFF-6D565D4C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Introduction </a:t>
            </a:r>
            <a:br>
              <a:rPr lang="nl-BE"/>
            </a:br>
            <a:r>
              <a:rPr lang="nl-BE" sz="2800" u="sng"/>
              <a:t>1. Anatomy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801C-4407-495D-8036-87DDE77B5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400"/>
              <a:t>Knowledge lip zones (Jacano A., 2008)</a:t>
            </a:r>
          </a:p>
          <a:p>
            <a:pPr lvl="1"/>
            <a:r>
              <a:rPr lang="nl-BE" sz="1400"/>
              <a:t>Determine  filler placement</a:t>
            </a:r>
          </a:p>
          <a:p>
            <a:pPr lvl="1"/>
            <a:r>
              <a:rPr lang="nl-BE" sz="1400"/>
              <a:t>Evaluate  size and contouring</a:t>
            </a:r>
          </a:p>
          <a:p>
            <a:r>
              <a:rPr lang="nl-BE" sz="1400"/>
              <a:t>Upper lip: philtrum, 2 lateral units</a:t>
            </a:r>
          </a:p>
          <a:p>
            <a:r>
              <a:rPr lang="nl-BE" sz="1400"/>
              <a:t>Lower lip: 1 subunit</a:t>
            </a:r>
          </a:p>
          <a:p>
            <a:r>
              <a:rPr lang="nl-BE" sz="1400"/>
              <a:t>Vermillion border - white roll</a:t>
            </a:r>
          </a:p>
          <a:p>
            <a:r>
              <a:rPr lang="nl-BE" sz="1400"/>
              <a:t>Ideal  (De Maio et al., 2014)</a:t>
            </a:r>
          </a:p>
          <a:p>
            <a:pPr lvl="1"/>
            <a:r>
              <a:rPr lang="nl-BE" sz="1400"/>
              <a:t>V-shape Cupid’s bow</a:t>
            </a:r>
          </a:p>
          <a:p>
            <a:pPr lvl="1"/>
            <a:r>
              <a:rPr lang="nl-BE" sz="1400"/>
              <a:t>Full medial tubercles</a:t>
            </a:r>
          </a:p>
          <a:p>
            <a:pPr lvl="1"/>
            <a:r>
              <a:rPr lang="nl-BE" sz="1400"/>
              <a:t>Vermillion border  clearly</a:t>
            </a:r>
          </a:p>
          <a:p>
            <a:pPr lvl="1"/>
            <a:r>
              <a:rPr lang="nl-BE" sz="1400"/>
              <a:t>Ratio upper / lower lips: 1:1,618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9A47CB-C942-4A19-861C-05DF98B72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2160589"/>
            <a:ext cx="2520571" cy="30903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D9C162-E23D-4D57-8F6F-60D0181E6527}"/>
              </a:ext>
            </a:extLst>
          </p:cNvPr>
          <p:cNvSpPr txBox="1"/>
          <p:nvPr/>
        </p:nvSpPr>
        <p:spPr>
          <a:xfrm>
            <a:off x="6095999" y="5481133"/>
            <a:ext cx="2704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/>
              <a:t>Image: Lip zones (Jacano A., 2008)</a:t>
            </a:r>
          </a:p>
        </p:txBody>
      </p:sp>
    </p:spTree>
    <p:extLst>
      <p:ext uri="{BB962C8B-B14F-4D97-AF65-F5344CB8AC3E}">
        <p14:creationId xmlns:p14="http://schemas.microsoft.com/office/powerpoint/2010/main" val="203940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D2D6A-5597-44D4-89B6-FC3C7FBD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u="sng"/>
              <a:t>2. Grading Scale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5C964-3D2C-4A6C-9681-59FCEB0C5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400"/>
              <a:t>Cohen et al, (2014):</a:t>
            </a:r>
          </a:p>
          <a:p>
            <a:pPr lvl="1"/>
            <a:r>
              <a:rPr lang="nl-BE" sz="1400"/>
              <a:t>Lips as unit </a:t>
            </a:r>
          </a:p>
          <a:p>
            <a:pPr lvl="2"/>
            <a:r>
              <a:rPr lang="nl-BE"/>
              <a:t> peri-oral lines at rest and during contraction (POL(M))</a:t>
            </a:r>
          </a:p>
          <a:p>
            <a:pPr lvl="2"/>
            <a:r>
              <a:rPr lang="nl-BE"/>
              <a:t>oral commissure and marionette lines scale (OCS)</a:t>
            </a:r>
          </a:p>
          <a:p>
            <a:pPr lvl="1"/>
            <a:r>
              <a:rPr lang="nl-BE" sz="1400"/>
              <a:t>Objective </a:t>
            </a:r>
          </a:p>
          <a:p>
            <a:pPr lvl="1"/>
            <a:r>
              <a:rPr lang="nl-BE" sz="1400"/>
              <a:t>Before – after images</a:t>
            </a:r>
          </a:p>
          <a:p>
            <a:pPr lvl="2"/>
            <a:r>
              <a:rPr lang="nl-BE"/>
              <a:t>Efficacy </a:t>
            </a:r>
          </a:p>
          <a:p>
            <a:pPr lvl="2"/>
            <a:r>
              <a:rPr lang="nl-BE"/>
              <a:t>Longevity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9CFC36-95F6-483B-A568-52E4EDB36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171" y="1930400"/>
            <a:ext cx="5682324" cy="427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79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161A-00B1-4975-8600-03A827D2F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Methods</a:t>
            </a:r>
            <a:br>
              <a:rPr lang="nl-BE"/>
            </a:br>
            <a:r>
              <a:rPr lang="nl-BE" sz="2800" u="sng"/>
              <a:t>1. Lip fillers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9E999-4E62-4297-BD87-AFC107864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500"/>
              <a:t>HA fillers first choice (Carruthers, 2018)</a:t>
            </a:r>
          </a:p>
          <a:p>
            <a:pPr lvl="1"/>
            <a:r>
              <a:rPr lang="nl-BE" sz="1500"/>
              <a:t>Less incidence nodule or granuloma formation</a:t>
            </a:r>
          </a:p>
          <a:p>
            <a:pPr lvl="1"/>
            <a:r>
              <a:rPr lang="nl-BE" sz="1500"/>
              <a:t>Temporary side effects </a:t>
            </a:r>
          </a:p>
          <a:p>
            <a:pPr lvl="1"/>
            <a:r>
              <a:rPr lang="nl-BE" sz="1500"/>
              <a:t>Hyaluronidase</a:t>
            </a:r>
          </a:p>
          <a:p>
            <a:r>
              <a:rPr lang="nl-BE" sz="1500"/>
              <a:t>HA fillers (De Maio et al., 2014)</a:t>
            </a:r>
          </a:p>
          <a:p>
            <a:pPr lvl="1"/>
            <a:r>
              <a:rPr lang="nl-BE" sz="1500"/>
              <a:t>Fuller  plumper lips: volume and structure</a:t>
            </a:r>
          </a:p>
          <a:p>
            <a:pPr lvl="1"/>
            <a:r>
              <a:rPr lang="nl-BE" sz="1500"/>
              <a:t>Definition vermillion border : shape</a:t>
            </a:r>
          </a:p>
          <a:p>
            <a:pPr lvl="1"/>
            <a:r>
              <a:rPr lang="nl-BE" sz="1500"/>
              <a:t>Treatment  peri-oral fine lines</a:t>
            </a:r>
          </a:p>
          <a:p>
            <a:r>
              <a:rPr lang="nl-BE" sz="1500"/>
              <a:t>Mean longevity (Walker L., 2016)</a:t>
            </a:r>
          </a:p>
          <a:p>
            <a:pPr lvl="1"/>
            <a:r>
              <a:rPr lang="nl-BE" sz="1500"/>
              <a:t>Juvéderm Volbella, Restylane, Teosyal RHA: 12 months</a:t>
            </a:r>
          </a:p>
          <a:p>
            <a:pPr lvl="1"/>
            <a:r>
              <a:rPr lang="nl-BE" sz="1500"/>
              <a:t>Belotero Intense: 6 – 9 months</a:t>
            </a:r>
          </a:p>
          <a:p>
            <a:pPr marL="457200" lvl="1" indent="0">
              <a:buNone/>
            </a:pPr>
            <a:endParaRPr lang="nl-BE"/>
          </a:p>
          <a:p>
            <a:pPr marL="457200" lvl="1" indent="0">
              <a:buNone/>
            </a:pPr>
            <a:endParaRPr lang="nl-BE"/>
          </a:p>
          <a:p>
            <a:pPr marL="914400" lvl="2" indent="0">
              <a:buNone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479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261E6-6236-4CA4-A4EA-D8E4586BB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u="sng"/>
              <a:t>2. Patient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AE2A4-2105-4635-BCE7-CC8DD5D87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8549"/>
            <a:ext cx="8596668" cy="4512813"/>
          </a:xfrm>
        </p:spPr>
        <p:txBody>
          <a:bodyPr>
            <a:noAutofit/>
          </a:bodyPr>
          <a:lstStyle/>
          <a:p>
            <a:r>
              <a:rPr lang="nl-BE" sz="1400"/>
              <a:t>Best results (De Maio, 2014)</a:t>
            </a:r>
          </a:p>
          <a:p>
            <a:pPr lvl="1"/>
            <a:r>
              <a:rPr lang="nl-BE" sz="1400"/>
              <a:t>Younger patients </a:t>
            </a:r>
          </a:p>
          <a:p>
            <a:pPr lvl="1"/>
            <a:r>
              <a:rPr lang="nl-BE" sz="1400"/>
              <a:t>Preserved lip landmarks</a:t>
            </a:r>
          </a:p>
          <a:p>
            <a:pPr lvl="1"/>
            <a:r>
              <a:rPr lang="nl-BE" sz="1400"/>
              <a:t>Good health </a:t>
            </a:r>
          </a:p>
          <a:p>
            <a:pPr lvl="1"/>
            <a:r>
              <a:rPr lang="nl-BE" sz="1400"/>
              <a:t>Non-smoker</a:t>
            </a:r>
          </a:p>
          <a:p>
            <a:r>
              <a:rPr lang="nl-BE" sz="1400"/>
              <a:t>No intervention</a:t>
            </a:r>
          </a:p>
          <a:p>
            <a:pPr lvl="1"/>
            <a:r>
              <a:rPr lang="nl-BE" sz="1400"/>
              <a:t>Doubts, anxious</a:t>
            </a:r>
          </a:p>
          <a:p>
            <a:pPr lvl="1"/>
            <a:r>
              <a:rPr lang="nl-BE" sz="1400"/>
              <a:t>BDD</a:t>
            </a:r>
          </a:p>
          <a:p>
            <a:pPr lvl="1"/>
            <a:r>
              <a:rPr lang="nl-BE" sz="1400"/>
              <a:t>Active infection, history ? -&gt; herpes: prevention oral antivirals before intervention</a:t>
            </a:r>
          </a:p>
          <a:p>
            <a:pPr lvl="1"/>
            <a:r>
              <a:rPr lang="nl-BE" sz="1400"/>
              <a:t>Diabetes</a:t>
            </a:r>
          </a:p>
          <a:p>
            <a:r>
              <a:rPr lang="nl-BE" sz="1400"/>
              <a:t>Walker, L. (2016):</a:t>
            </a:r>
          </a:p>
          <a:p>
            <a:pPr lvl="1"/>
            <a:r>
              <a:rPr lang="nl-BE" sz="1400"/>
              <a:t>Question: why do you want to modify your lips</a:t>
            </a:r>
          </a:p>
          <a:p>
            <a:pPr lvl="2"/>
            <a:r>
              <a:rPr lang="nl-BE"/>
              <a:t>Realistic expectations?</a:t>
            </a:r>
          </a:p>
          <a:p>
            <a:pPr lvl="2"/>
            <a:r>
              <a:rPr lang="nl-BE"/>
              <a:t>Social media influence?</a:t>
            </a:r>
          </a:p>
        </p:txBody>
      </p:sp>
    </p:spTree>
    <p:extLst>
      <p:ext uri="{BB962C8B-B14F-4D97-AF65-F5344CB8AC3E}">
        <p14:creationId xmlns:p14="http://schemas.microsoft.com/office/powerpoint/2010/main" val="10143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9FECD-836A-4C8E-A263-E0FC408B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u="sng"/>
              <a:t>3. Physical examination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B5EA-60D1-40B4-9A61-19EB1EC1B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8098"/>
            <a:ext cx="8596668" cy="5366475"/>
          </a:xfrm>
        </p:spPr>
        <p:txBody>
          <a:bodyPr>
            <a:normAutofit fontScale="40000" lnSpcReduction="20000"/>
          </a:bodyPr>
          <a:lstStyle/>
          <a:p>
            <a:r>
              <a:rPr lang="nl-BE" sz="3500"/>
              <a:t>Analysis of frontal view and profile (Carruthers et al., 2018)</a:t>
            </a:r>
          </a:p>
          <a:p>
            <a:pPr lvl="1"/>
            <a:r>
              <a:rPr lang="nl-BE" sz="3500"/>
              <a:t>Static</a:t>
            </a:r>
          </a:p>
          <a:p>
            <a:pPr lvl="2"/>
            <a:r>
              <a:rPr lang="nl-BE" sz="3500"/>
              <a:t>Steiner Line</a:t>
            </a:r>
          </a:p>
          <a:p>
            <a:pPr lvl="2"/>
            <a:r>
              <a:rPr lang="nl-BE" sz="3500"/>
              <a:t>Dental arches</a:t>
            </a:r>
          </a:p>
          <a:p>
            <a:pPr lvl="1"/>
            <a:r>
              <a:rPr lang="nl-BE" sz="3500"/>
              <a:t>Dynamic</a:t>
            </a:r>
          </a:p>
          <a:p>
            <a:pPr lvl="2"/>
            <a:r>
              <a:rPr lang="nl-BE" sz="3500"/>
              <a:t>Gummy smile : no fillers, BTX m. Levator labii sup (alaeque nasi)</a:t>
            </a:r>
          </a:p>
          <a:p>
            <a:pPr lvl="1"/>
            <a:r>
              <a:rPr lang="nl-BE" sz="3500"/>
              <a:t>Aging signs:</a:t>
            </a:r>
          </a:p>
          <a:p>
            <a:pPr lvl="2"/>
            <a:r>
              <a:rPr lang="nl-BE" sz="3500"/>
              <a:t>Upper lip: thin elongated, loss show upper teeth</a:t>
            </a:r>
          </a:p>
          <a:p>
            <a:pPr lvl="2"/>
            <a:r>
              <a:rPr lang="nl-BE" sz="3500"/>
              <a:t>Lower lip: thin rolls inward, more show lower teeth</a:t>
            </a:r>
          </a:p>
          <a:p>
            <a:pPr lvl="2"/>
            <a:r>
              <a:rPr lang="nl-BE" sz="3500"/>
              <a:t>Pink vermillion and cupid’s bow disappear</a:t>
            </a:r>
          </a:p>
          <a:p>
            <a:pPr lvl="2"/>
            <a:r>
              <a:rPr lang="nl-BE" sz="3500"/>
              <a:t>Hyperactivity m. depressor anguli oris</a:t>
            </a:r>
          </a:p>
          <a:p>
            <a:pPr lvl="2"/>
            <a:r>
              <a:rPr lang="nl-BE" sz="3500"/>
              <a:t>Deeper peri-oral lines due m. oris orbicularis</a:t>
            </a:r>
          </a:p>
          <a:p>
            <a:r>
              <a:rPr lang="nl-BE" sz="3500"/>
              <a:t>Total view of face harmony (De Maio, 2014)</a:t>
            </a:r>
          </a:p>
          <a:p>
            <a:pPr lvl="1"/>
            <a:r>
              <a:rPr lang="nl-BE" sz="3500"/>
              <a:t>Correction of downturned mouth corners </a:t>
            </a:r>
          </a:p>
          <a:p>
            <a:pPr lvl="2"/>
            <a:r>
              <a:rPr lang="nl-BE" sz="3500"/>
              <a:t>BTX m. depressor anguli oris</a:t>
            </a:r>
          </a:p>
          <a:p>
            <a:pPr lvl="2"/>
            <a:r>
              <a:rPr lang="nl-BE" sz="3500"/>
              <a:t>Fillers underneath lateral mouth corners (support function)</a:t>
            </a:r>
          </a:p>
          <a:p>
            <a:pPr lvl="2"/>
            <a:r>
              <a:rPr lang="nl-BE" sz="3500"/>
              <a:t>Fillers peri-oral  lines</a:t>
            </a:r>
          </a:p>
          <a:p>
            <a:pPr marL="0" indent="0">
              <a:buNone/>
            </a:pPr>
            <a:r>
              <a:rPr lang="nl-BE" sz="3500"/>
              <a:t>									</a:t>
            </a:r>
            <a:endParaRPr lang="nl-BE" sz="3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80343F-1419-474E-8258-167511639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279" y="1779129"/>
            <a:ext cx="4306034" cy="38807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9F438B-BB36-467C-B055-71A0166A9277}"/>
              </a:ext>
            </a:extLst>
          </p:cNvPr>
          <p:cNvSpPr txBox="1"/>
          <p:nvPr/>
        </p:nvSpPr>
        <p:spPr>
          <a:xfrm>
            <a:off x="8838405" y="5763237"/>
            <a:ext cx="2676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/>
              <a:t>Image: Rahman, N. (2015)</a:t>
            </a:r>
          </a:p>
        </p:txBody>
      </p:sp>
    </p:spTree>
    <p:extLst>
      <p:ext uri="{BB962C8B-B14F-4D97-AF65-F5344CB8AC3E}">
        <p14:creationId xmlns:p14="http://schemas.microsoft.com/office/powerpoint/2010/main" val="146845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C2F31-0F28-464F-9242-028150668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u="sng"/>
              <a:t>4.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970F-3021-4F40-9716-636340E2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573"/>
            <a:ext cx="8596668" cy="4648790"/>
          </a:xfrm>
        </p:spPr>
        <p:txBody>
          <a:bodyPr>
            <a:normAutofit fontScale="70000" lnSpcReduction="20000"/>
          </a:bodyPr>
          <a:lstStyle/>
          <a:p>
            <a:r>
              <a:rPr lang="nl-BE" sz="2000"/>
              <a:t>Needle or cannula?</a:t>
            </a:r>
          </a:p>
          <a:p>
            <a:pPr lvl="1"/>
            <a:r>
              <a:rPr lang="nl-BE" sz="2000"/>
              <a:t>Needle 27G vermillion border and  philtrum </a:t>
            </a:r>
            <a:endParaRPr lang="nl-BE" sz="2000">
              <a:solidFill>
                <a:srgbClr val="FF0000"/>
              </a:solidFill>
            </a:endParaRPr>
          </a:p>
          <a:p>
            <a:pPr lvl="1"/>
            <a:r>
              <a:rPr lang="nl-BE" sz="2000"/>
              <a:t>Cannula 25G</a:t>
            </a:r>
          </a:p>
          <a:p>
            <a:pPr lvl="2"/>
            <a:r>
              <a:rPr lang="nl-BE" sz="2000"/>
              <a:t>Thinner lips</a:t>
            </a:r>
          </a:p>
          <a:p>
            <a:pPr lvl="2"/>
            <a:r>
              <a:rPr lang="nl-BE" sz="2000"/>
              <a:t>Older patients</a:t>
            </a:r>
          </a:p>
          <a:p>
            <a:pPr lvl="2"/>
            <a:r>
              <a:rPr lang="nl-BE" sz="2000"/>
              <a:t>HA gel behind the muscle (labial arteries)</a:t>
            </a:r>
          </a:p>
          <a:p>
            <a:r>
              <a:rPr lang="nl-BE" sz="2000"/>
              <a:t>With lidocaine or </a:t>
            </a:r>
            <a:r>
              <a:rPr lang="nl-BE" sz="2000">
                <a:solidFill>
                  <a:schemeClr val="tx1"/>
                </a:solidFill>
              </a:rPr>
              <a:t>due nerve block injections </a:t>
            </a:r>
          </a:p>
          <a:p>
            <a:pPr lvl="1"/>
            <a:r>
              <a:rPr lang="nl-BE" sz="2000">
                <a:solidFill>
                  <a:schemeClr val="tx1"/>
                </a:solidFill>
              </a:rPr>
              <a:t>Complex nerves painful</a:t>
            </a:r>
          </a:p>
          <a:p>
            <a:pPr lvl="2"/>
            <a:r>
              <a:rPr lang="nl-BE" sz="2000"/>
              <a:t>Upper lip  infra-orbital nerve</a:t>
            </a:r>
          </a:p>
          <a:p>
            <a:pPr lvl="2"/>
            <a:r>
              <a:rPr lang="nl-BE" sz="2000"/>
              <a:t>Lower lip  n. mentalis</a:t>
            </a:r>
          </a:p>
          <a:p>
            <a:r>
              <a:rPr lang="nl-BE" sz="2000"/>
              <a:t>Be aware of FA (a. facialis), ULA (upper) and LLA (lower labial a.)</a:t>
            </a:r>
          </a:p>
          <a:p>
            <a:r>
              <a:rPr lang="nl-BE" sz="2000"/>
              <a:t>Recommendations : 1 – 2 ml, &gt; 2 – 3 ml: higher risk moderate to severe adverse events, unnatural results</a:t>
            </a:r>
          </a:p>
          <a:p>
            <a:pPr lvl="1"/>
            <a:endParaRPr lang="nl-BE" sz="200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nl-BE" sz="2000">
                <a:solidFill>
                  <a:schemeClr val="tx1"/>
                </a:solidFill>
              </a:rPr>
              <a:t>												</a:t>
            </a:r>
            <a:endParaRPr lang="nl-BE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99FAB8-C4A1-4F3C-A49B-04E604CA7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666" y="1650172"/>
            <a:ext cx="2427000" cy="3386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861BD6-A182-48D9-9C83-E5C64E81544D}"/>
              </a:ext>
            </a:extLst>
          </p:cNvPr>
          <p:cNvSpPr txBox="1"/>
          <p:nvPr/>
        </p:nvSpPr>
        <p:spPr>
          <a:xfrm>
            <a:off x="9515728" y="5293896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/>
              <a:t>Image: Suazo, I.(2008)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854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83A8F-9740-4E4C-8705-5571D602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BE"/>
            </a:b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7F3DF-5A09-4B39-9350-54B66F9CF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504" y="1518407"/>
            <a:ext cx="8596668" cy="4486608"/>
          </a:xfrm>
        </p:spPr>
        <p:txBody>
          <a:bodyPr>
            <a:normAutofit/>
          </a:bodyPr>
          <a:lstStyle/>
          <a:p>
            <a:pPr lvl="1"/>
            <a:r>
              <a:rPr lang="nl-BE" sz="1400"/>
              <a:t> (Chiu et al., 2016)(Carruthers et al., 2018)(De Maio, 2014)</a:t>
            </a:r>
          </a:p>
          <a:p>
            <a:pPr lvl="2"/>
            <a:r>
              <a:rPr lang="nl-BE"/>
              <a:t>Needle lateral to medial, retrograde fashion, massage and ice after injections</a:t>
            </a:r>
          </a:p>
          <a:p>
            <a:pPr lvl="3"/>
            <a:r>
              <a:rPr lang="nl-BE" sz="1400"/>
              <a:t>Vermillion border (frame lips, white border) and Cupid’s bow : lip definition</a:t>
            </a:r>
          </a:p>
          <a:p>
            <a:pPr lvl="4"/>
            <a:r>
              <a:rPr lang="nl-BE" sz="1400"/>
              <a:t>Along vermillion border to G-K points in  Cupid’s bow</a:t>
            </a:r>
          </a:p>
          <a:p>
            <a:pPr lvl="4"/>
            <a:r>
              <a:rPr lang="nl-BE" sz="1400"/>
              <a:t>Define due little amount of filler in Cupid’s bow too (pink lines)</a:t>
            </a:r>
          </a:p>
          <a:p>
            <a:pPr lvl="4"/>
            <a:r>
              <a:rPr lang="nl-BE" sz="1400"/>
              <a:t>Before voluminizing the bodies</a:t>
            </a:r>
          </a:p>
          <a:p>
            <a:pPr lvl="3"/>
            <a:r>
              <a:rPr lang="nl-BE" sz="1400"/>
              <a:t>Voluminize body (green lines)</a:t>
            </a:r>
          </a:p>
          <a:p>
            <a:pPr lvl="4"/>
            <a:r>
              <a:rPr lang="nl-BE" sz="1400"/>
              <a:t>Upper lip lower lip ratio 1:1,6</a:t>
            </a:r>
          </a:p>
          <a:p>
            <a:pPr lvl="4"/>
            <a:r>
              <a:rPr lang="nl-BE" sz="1400"/>
              <a:t>Duck face: too much filler  medial tubercle</a:t>
            </a:r>
          </a:p>
          <a:p>
            <a:pPr lvl="3"/>
            <a:r>
              <a:rPr lang="nl-BE" sz="1400"/>
              <a:t>Philtral columns</a:t>
            </a:r>
          </a:p>
          <a:p>
            <a:pPr lvl="4"/>
            <a:r>
              <a:rPr lang="nl-BE" sz="1400"/>
              <a:t>Inserted at G-K points, along columns</a:t>
            </a:r>
          </a:p>
          <a:p>
            <a:pPr lvl="4"/>
            <a:r>
              <a:rPr lang="nl-BE" sz="1400"/>
              <a:t>Lateral inferior to medial superior</a:t>
            </a:r>
          </a:p>
          <a:p>
            <a:pPr marL="457200" lvl="1" indent="0">
              <a:buNone/>
            </a:pPr>
            <a:r>
              <a:rPr lang="nl-BE" sz="1400"/>
              <a:t>										</a:t>
            </a:r>
            <a:endParaRPr lang="nl-B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BFAC2C-BD64-4789-B37D-905929891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683" y="2737191"/>
            <a:ext cx="3654425" cy="22954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89C743-3634-441C-ADDC-E6F9F492EF17}"/>
              </a:ext>
            </a:extLst>
          </p:cNvPr>
          <p:cNvSpPr txBox="1"/>
          <p:nvPr/>
        </p:nvSpPr>
        <p:spPr>
          <a:xfrm>
            <a:off x="1132764" y="644141"/>
            <a:ext cx="9075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400" i="1">
                <a:solidFill>
                  <a:srgbClr val="00B0F0"/>
                </a:solidFill>
              </a:rPr>
              <a:t>‘Younger patients are seeking for enhancement. Older for restoration.’</a:t>
            </a:r>
          </a:p>
          <a:p>
            <a:pPr algn="ctr"/>
            <a:r>
              <a:rPr lang="nl-BE" sz="1400" i="1">
                <a:solidFill>
                  <a:srgbClr val="00B0F0"/>
                </a:solidFill>
              </a:rPr>
              <a:t>(Carruthers et al., 2018)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1B5837-E8A5-4184-9255-46C3D1C10272}"/>
              </a:ext>
            </a:extLst>
          </p:cNvPr>
          <p:cNvSpPr txBox="1"/>
          <p:nvPr/>
        </p:nvSpPr>
        <p:spPr>
          <a:xfrm>
            <a:off x="9048592" y="5201093"/>
            <a:ext cx="2319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/>
              <a:t>Image: Carruthers et al. (2018)</a:t>
            </a:r>
          </a:p>
        </p:txBody>
      </p:sp>
    </p:spTree>
    <p:extLst>
      <p:ext uri="{BB962C8B-B14F-4D97-AF65-F5344CB8AC3E}">
        <p14:creationId xmlns:p14="http://schemas.microsoft.com/office/powerpoint/2010/main" val="28258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BFFB-7033-4E83-AE2C-23852265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/>
              <a:t>5. Aftercare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4EF81-6D0E-4645-A8FF-7CF9DE389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Ice  ease discomfort and control swelling</a:t>
            </a:r>
          </a:p>
          <a:p>
            <a:r>
              <a:rPr lang="nl-BE"/>
              <a:t>No pressure  lips</a:t>
            </a:r>
          </a:p>
          <a:p>
            <a:r>
              <a:rPr lang="nl-BE"/>
              <a:t>No lipstick or other products</a:t>
            </a:r>
          </a:p>
          <a:p>
            <a:r>
              <a:rPr lang="nl-BE"/>
              <a:t>Side effects  bruising and swelling  temporary (few days)</a:t>
            </a:r>
          </a:p>
          <a:p>
            <a:r>
              <a:rPr lang="nl-BE"/>
              <a:t>In case of complications call 24/7 aesthetic doctor</a:t>
            </a:r>
          </a:p>
        </p:txBody>
      </p:sp>
    </p:spTree>
    <p:extLst>
      <p:ext uri="{BB962C8B-B14F-4D97-AF65-F5344CB8AC3E}">
        <p14:creationId xmlns:p14="http://schemas.microsoft.com/office/powerpoint/2010/main" val="25367445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</TotalTime>
  <Words>850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Lip augmentation</vt:lpstr>
      <vt:lpstr>Introduction  1. Anatomy </vt:lpstr>
      <vt:lpstr>2. Grading Scale </vt:lpstr>
      <vt:lpstr>Methods 1. Lip fillers</vt:lpstr>
      <vt:lpstr>2. Patient selection</vt:lpstr>
      <vt:lpstr>3. Physical examination </vt:lpstr>
      <vt:lpstr>4. Technique</vt:lpstr>
      <vt:lpstr> </vt:lpstr>
      <vt:lpstr>5. Aftercare </vt:lpstr>
      <vt:lpstr>6. Complications</vt:lpstr>
      <vt:lpstr>Conclusion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 augmentation</dc:title>
  <dc:creator>Birgitte-C</dc:creator>
  <cp:lastModifiedBy>birgit muylle</cp:lastModifiedBy>
  <cp:revision>57</cp:revision>
  <dcterms:created xsi:type="dcterms:W3CDTF">2019-07-06T09:18:55Z</dcterms:created>
  <dcterms:modified xsi:type="dcterms:W3CDTF">2019-10-24T17:13:42Z</dcterms:modified>
</cp:coreProperties>
</file>