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6" r:id="rId6"/>
    <p:sldId id="268" r:id="rId7"/>
    <p:sldId id="269" r:id="rId8"/>
    <p:sldId id="272" r:id="rId9"/>
    <p:sldId id="271" r:id="rId10"/>
    <p:sldId id="27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25EC7-E89F-4A6A-997D-21BC0C1FE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/>
              <a:t>Botulinum toxin, a therapeutic intervention in depression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943C01-533E-4C8E-BB76-46FFDFD54D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/>
              <a:t>Med. Birgit Muylle</a:t>
            </a:r>
          </a:p>
          <a:p>
            <a:r>
              <a:rPr lang="nl-BE"/>
              <a:t>May 2019</a:t>
            </a:r>
          </a:p>
          <a:p>
            <a:endParaRPr lang="nl-BE"/>
          </a:p>
          <a:p>
            <a:r>
              <a:rPr lang="nl-BE" sz="1000"/>
              <a:t>Total words:  563 </a:t>
            </a:r>
          </a:p>
        </p:txBody>
      </p:sp>
    </p:spTree>
    <p:extLst>
      <p:ext uri="{BB962C8B-B14F-4D97-AF65-F5344CB8AC3E}">
        <p14:creationId xmlns:p14="http://schemas.microsoft.com/office/powerpoint/2010/main" val="3223422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27DBA9D-6275-4BFA-A7CA-49D02DA647A1}"/>
              </a:ext>
            </a:extLst>
          </p:cNvPr>
          <p:cNvSpPr/>
          <p:nvPr/>
        </p:nvSpPr>
        <p:spPr>
          <a:xfrm>
            <a:off x="2175545" y="475617"/>
            <a:ext cx="6096000" cy="512448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410"/>
              </a:spcBef>
              <a:spcAft>
                <a:spcPts val="600"/>
              </a:spcAft>
            </a:pP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References:</a:t>
            </a:r>
            <a:endParaRPr lang="nl-BE" sz="120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410"/>
              </a:spcBef>
              <a:spcAft>
                <a:spcPts val="600"/>
              </a:spcAft>
            </a:pP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Finzi et al (2006) </a:t>
            </a:r>
            <a:r>
              <a:rPr lang="en-US" sz="120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Treatment of depression with botulinum toxin A: a case series</a:t>
            </a:r>
            <a:r>
              <a:rPr lang="en-US" sz="120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Dermatologic surgery (2006), 32(5), pp 645 </a:t>
            </a:r>
            <a:r>
              <a:rPr lang="en-US" sz="120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650</a:t>
            </a:r>
            <a:endParaRPr lang="nl-BE" sz="120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410"/>
              </a:spcBef>
              <a:spcAft>
                <a:spcPts val="600"/>
              </a:spcAft>
            </a:pP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Wollmer, A. et al (2011) </a:t>
            </a:r>
            <a:r>
              <a:rPr lang="en-US" sz="120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Facing depression with botulinum toxin: a randomized controlled trial, Journal of Psychiatric Research (2012), 46, pp 574-581</a:t>
            </a:r>
          </a:p>
          <a:p>
            <a:pPr>
              <a:spcBef>
                <a:spcPts val="410"/>
              </a:spcBef>
              <a:spcAft>
                <a:spcPts val="600"/>
              </a:spcAft>
            </a:pP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Magid, M et al (2014) ‘Treatment of major depressive disorder using botulinum toxin A: a 24-week randomized, double-blind, mlacebo-controlled study’, J Clin Psychiatry (2014), 75(8), pp 837-844</a:t>
            </a:r>
            <a:endParaRPr lang="nl-BE" sz="120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410"/>
              </a:spcBef>
              <a:spcAft>
                <a:spcPts val="600"/>
              </a:spcAft>
            </a:pP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Kruger, T. et al (2015) </a:t>
            </a:r>
            <a:r>
              <a:rPr lang="en-US" sz="120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Depression </a:t>
            </a:r>
            <a:r>
              <a:rPr lang="en-US" sz="120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 emerging indication for botulinum toxin treatment</a:t>
            </a:r>
            <a:r>
              <a:rPr lang="en-US" sz="120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Toxicon (2015), 107, pp 154-157</a:t>
            </a:r>
            <a:endParaRPr lang="nl-BE" sz="120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410"/>
              </a:spcBef>
              <a:spcAft>
                <a:spcPts val="600"/>
              </a:spcAft>
            </a:pP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Magid, M. et al (2015) </a:t>
            </a:r>
            <a:r>
              <a:rPr lang="en-US" sz="120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Botulinum toxin for depression? An idea that</a:t>
            </a:r>
            <a:r>
              <a:rPr lang="en-US" sz="120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 raising some eyebrows</a:t>
            </a:r>
            <a:r>
              <a:rPr lang="en-US" sz="120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(2015), current psychiatry, 14(11), pp 43,46,51-56</a:t>
            </a:r>
          </a:p>
          <a:p>
            <a:pPr>
              <a:spcBef>
                <a:spcPts val="410"/>
              </a:spcBef>
              <a:spcAft>
                <a:spcPts val="600"/>
              </a:spcAft>
            </a:pP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Franca, K. et al (2016) </a:t>
            </a:r>
            <a:r>
              <a:rPr lang="en-US" sz="120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Botulinum toxin for the treatment of depression</a:t>
            </a:r>
            <a:r>
              <a:rPr lang="en-US" sz="120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Dermatologic Therapy (2017), 30</a:t>
            </a:r>
          </a:p>
          <a:p>
            <a:pPr>
              <a:spcBef>
                <a:spcPts val="410"/>
              </a:spcBef>
              <a:spcAft>
                <a:spcPts val="600"/>
              </a:spcAft>
            </a:pP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Chugh, S. et al (2018) ‘Botulinum toxin as a treatment for depression in a real-world setting’, J of psychiatric practice, 24(1), pp 15-20</a:t>
            </a:r>
          </a:p>
          <a:p>
            <a:pPr>
              <a:spcBef>
                <a:spcPts val="410"/>
              </a:spcBef>
              <a:spcAft>
                <a:spcPts val="600"/>
              </a:spcAft>
            </a:pP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Tolentino, J. et al (2018) </a:t>
            </a:r>
            <a:r>
              <a:rPr lang="en-US" sz="120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DSM criteria and depression severity</a:t>
            </a:r>
            <a:r>
              <a:rPr lang="en-US" sz="120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Front Psychiatry (2018), 9, art. 450</a:t>
            </a:r>
            <a:endParaRPr lang="nl-BE" sz="120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410"/>
              </a:spcBef>
              <a:spcAft>
                <a:spcPts val="600"/>
              </a:spcAft>
            </a:pP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Junghyum, K. Et al. (2018) </a:t>
            </a:r>
            <a:r>
              <a:rPr lang="en-US" sz="120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Botulinum toxin: emerging psychiatric indications. Botulinum toxin has shown promising anti-depressant effects, and might be helpful for several other indications.</a:t>
            </a:r>
            <a:r>
              <a:rPr lang="en-US" sz="120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Current Psychiatry (2018), 17(12), pp 9-17</a:t>
            </a:r>
            <a:endParaRPr lang="nl-BE" sz="120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969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0399B-D54B-46BC-8C1A-0E71E31AF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731939"/>
          </a:xfrm>
        </p:spPr>
        <p:txBody>
          <a:bodyPr>
            <a:normAutofit/>
          </a:bodyPr>
          <a:lstStyle/>
          <a:p>
            <a:r>
              <a:rPr lang="nl-BE" sz="2800"/>
              <a:t>DSM-IV Major Depressive Disorder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A596FC-465A-455E-969C-562C7937E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728133"/>
            <a:ext cx="4928023" cy="4266268"/>
          </a:xfrm>
        </p:spPr>
        <p:txBody>
          <a:bodyPr>
            <a:normAutofit/>
          </a:bodyPr>
          <a:lstStyle/>
          <a:p>
            <a:pPr algn="just"/>
            <a:r>
              <a:rPr lang="nl-BE"/>
              <a:t>Tolentino et al, 2018:</a:t>
            </a:r>
          </a:p>
          <a:p>
            <a:pPr algn="just"/>
            <a:r>
              <a:rPr lang="nl-BE"/>
              <a:t>Persistent feelings of sadness, hopelessness and anhedonia</a:t>
            </a:r>
          </a:p>
          <a:p>
            <a:pPr algn="just"/>
            <a:r>
              <a:rPr lang="nl-BE"/>
              <a:t>Secondary problems </a:t>
            </a:r>
          </a:p>
          <a:p>
            <a:pPr algn="just"/>
            <a:r>
              <a:rPr lang="nl-BE"/>
              <a:t>Clinical impairments </a:t>
            </a:r>
          </a:p>
          <a:p>
            <a:endParaRPr lang="nl-BE"/>
          </a:p>
          <a:p>
            <a:r>
              <a:rPr lang="nl-BE" sz="1200"/>
              <a:t>Summary : www.researchgate.net/figure/Diagnostic-criteria-for-major-depression-DSM-IV-TR-p-356_fig1_6284522</a:t>
            </a:r>
          </a:p>
          <a:p>
            <a:endParaRPr lang="nl-B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BF50D6-9D66-44F7-A506-ED2B3E9369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582177"/>
            <a:ext cx="3369575" cy="389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867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E81EC-3BF1-43D8-81B4-FACFA9790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42519"/>
            <a:ext cx="10058400" cy="1369503"/>
          </a:xfrm>
        </p:spPr>
        <p:txBody>
          <a:bodyPr>
            <a:normAutofit/>
          </a:bodyPr>
          <a:lstStyle/>
          <a:p>
            <a:r>
              <a:rPr lang="nl-BE" sz="2800"/>
              <a:t>Multidisciplinary management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71735-BFFA-46B4-B035-D9D3F8B49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4268" y="1971413"/>
            <a:ext cx="8535988" cy="3074566"/>
          </a:xfrm>
        </p:spPr>
        <p:txBody>
          <a:bodyPr>
            <a:normAutofit/>
          </a:bodyPr>
          <a:lstStyle/>
          <a:p>
            <a:r>
              <a:rPr lang="en-US"/>
              <a:t>Major depression resistant to the classic pharmacologic and psychotherapeutic approaches.</a:t>
            </a:r>
          </a:p>
          <a:p>
            <a:r>
              <a:rPr lang="nl-BE"/>
              <a:t>Drugs: adverse events </a:t>
            </a:r>
          </a:p>
          <a:p>
            <a:r>
              <a:rPr lang="nl-BE"/>
              <a:t>Btx: alternative?</a:t>
            </a:r>
          </a:p>
          <a:p>
            <a:endParaRPr lang="nl-BE" sz="1200"/>
          </a:p>
        </p:txBody>
      </p:sp>
    </p:spTree>
    <p:extLst>
      <p:ext uri="{BB962C8B-B14F-4D97-AF65-F5344CB8AC3E}">
        <p14:creationId xmlns:p14="http://schemas.microsoft.com/office/powerpoint/2010/main" val="1858903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18B11-70D1-4B63-B170-DA87D65F6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41852"/>
            <a:ext cx="10058400" cy="1285612"/>
          </a:xfrm>
        </p:spPr>
        <p:txBody>
          <a:bodyPr>
            <a:normAutofit/>
          </a:bodyPr>
          <a:lstStyle/>
          <a:p>
            <a:r>
              <a:rPr lang="nl-BE" sz="2800"/>
              <a:t>Botulinum toxin (BTX)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3BCD93-97E0-448D-AC53-92E036D99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56051" y="1361461"/>
            <a:ext cx="5343053" cy="4135077"/>
          </a:xfrm>
        </p:spPr>
        <p:txBody>
          <a:bodyPr>
            <a:normAutofit/>
          </a:bodyPr>
          <a:lstStyle/>
          <a:p>
            <a:r>
              <a:rPr lang="nl-BE"/>
              <a:t>Neurotoxin blocks acethylcholine release (muscle paralysis)</a:t>
            </a:r>
          </a:p>
          <a:p>
            <a:r>
              <a:rPr lang="nl-BE"/>
              <a:t>Medical applications</a:t>
            </a:r>
          </a:p>
          <a:p>
            <a:r>
              <a:rPr lang="nl-BE"/>
              <a:t>FDA approved aesthetic applications: glabellar wrinkles (type A)</a:t>
            </a:r>
          </a:p>
          <a:p>
            <a:r>
              <a:rPr lang="nl-BE"/>
              <a:t>Safe</a:t>
            </a:r>
          </a:p>
          <a:p>
            <a:r>
              <a:rPr lang="nl-BE" sz="1200"/>
              <a:t>Image: drugline.org/img/term/botulinum-toxin-2095_0.jpg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AE3066-A1DF-40CB-A95F-A598CBE629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561" y="1836125"/>
            <a:ext cx="3176432" cy="3185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370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29A1F-BC18-4563-9E96-57C9AA992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"/>
            <a:ext cx="10607369" cy="1193334"/>
          </a:xfrm>
        </p:spPr>
        <p:txBody>
          <a:bodyPr>
            <a:normAutofit/>
          </a:bodyPr>
          <a:lstStyle/>
          <a:p>
            <a:r>
              <a:rPr lang="nl-BE" sz="2800"/>
              <a:t>Mechanism of action: Facial Feedback Hypothesis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29CAE8-2575-4824-8EBA-73BDC0BBE3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4211" y="4127384"/>
            <a:ext cx="10229866" cy="858552"/>
          </a:xfrm>
        </p:spPr>
        <p:txBody>
          <a:bodyPr>
            <a:noAutofit/>
          </a:bodyPr>
          <a:lstStyle/>
          <a:p>
            <a:r>
              <a:rPr lang="nl-BE" sz="1200" i="1"/>
              <a:t>changes in facial expression  due BTX can influence affect?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2D0BC2-C23F-424B-9478-06C4E211B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2122414"/>
            <a:ext cx="6414858" cy="2333207"/>
          </a:xfrm>
        </p:spPr>
        <p:txBody>
          <a:bodyPr>
            <a:normAutofit lnSpcReduction="10000"/>
          </a:bodyPr>
          <a:lstStyle/>
          <a:p>
            <a:r>
              <a:rPr lang="nl-BE" sz="2000"/>
              <a:t>Charles Darwin (1872):</a:t>
            </a:r>
          </a:p>
          <a:p>
            <a:r>
              <a:rPr lang="nl-BE" sz="2000"/>
              <a:t>‘Emotions trigger physiological changes in the body’</a:t>
            </a:r>
          </a:p>
          <a:p>
            <a:r>
              <a:rPr lang="nl-BE" sz="2000"/>
              <a:t>William James (1884):</a:t>
            </a:r>
          </a:p>
          <a:p>
            <a:r>
              <a:rPr lang="nl-BE" sz="2000"/>
              <a:t>‘The sensation of bodily changes influence the emotional state’</a:t>
            </a:r>
          </a:p>
          <a:p>
            <a:endParaRPr lang="nl-B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19596A-7BCB-4096-9565-9E923698E3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9069" y="1879134"/>
            <a:ext cx="4662906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91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A0205-16A6-4521-845F-DF38D3868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0321" y="316685"/>
            <a:ext cx="11144266" cy="681606"/>
          </a:xfrm>
        </p:spPr>
        <p:txBody>
          <a:bodyPr>
            <a:noAutofit/>
          </a:bodyPr>
          <a:lstStyle/>
          <a:p>
            <a:r>
              <a:rPr lang="nl-BE" sz="3200"/>
              <a:t>                     </a:t>
            </a:r>
            <a:r>
              <a:rPr lang="nl-BE" sz="2800"/>
              <a:t>BTX A Glabella vs placebo</a:t>
            </a:r>
            <a:r>
              <a:rPr lang="nl-BE" sz="3200"/>
              <a:t>*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17FC1F-A083-4177-843F-52B0E333ED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1166071"/>
            <a:ext cx="10850650" cy="4957892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nl-BE" sz="3600"/>
              <a:t>Finzi et al, 2006: first reported case: 10 women 29U</a:t>
            </a:r>
          </a:p>
          <a:p>
            <a:pPr lvl="1"/>
            <a:r>
              <a:rPr lang="nl-BE" sz="3600"/>
              <a:t>Decrease symptoms of depression  2 months after injection</a:t>
            </a:r>
          </a:p>
          <a:p>
            <a:pPr algn="ctr"/>
            <a:r>
              <a:rPr lang="nl-BE" sz="3600"/>
              <a:t>Wollmer et al, 2012: first RCT: 29/39U women/ men (n=30)</a:t>
            </a:r>
          </a:p>
          <a:p>
            <a:pPr lvl="1"/>
            <a:r>
              <a:rPr lang="nl-BE" sz="3600"/>
              <a:t>Significant results  6 weeks after injection: 50% reduction within  week 2</a:t>
            </a:r>
          </a:p>
          <a:p>
            <a:pPr lvl="1"/>
            <a:r>
              <a:rPr lang="nl-BE" sz="3600"/>
              <a:t>BTX A  adjunctive therapy</a:t>
            </a:r>
          </a:p>
          <a:p>
            <a:pPr algn="ctr"/>
            <a:r>
              <a:rPr lang="nl-BE" sz="3600"/>
              <a:t>Finzi et al, 2013: RCT: (n=74): 29/40U women(n=69)/ men</a:t>
            </a:r>
          </a:p>
          <a:p>
            <a:pPr lvl="1"/>
            <a:r>
              <a:rPr lang="nl-BE" sz="3600"/>
              <a:t>Increase remission at 6 weeks</a:t>
            </a:r>
          </a:p>
          <a:p>
            <a:pPr lvl="1"/>
            <a:r>
              <a:rPr lang="nl-BE" sz="3600"/>
              <a:t>Patients  not resistant to anti-depressiva have benefits</a:t>
            </a:r>
          </a:p>
          <a:p>
            <a:pPr lvl="1"/>
            <a:r>
              <a:rPr lang="nl-BE" sz="3600"/>
              <a:t> BTX  adjunctive therapy</a:t>
            </a:r>
          </a:p>
          <a:p>
            <a:pPr lvl="1"/>
            <a:r>
              <a:rPr lang="nl-BE" sz="3600"/>
              <a:t>No significant relation: frown scores and improvement depression, gender</a:t>
            </a:r>
          </a:p>
          <a:p>
            <a:pPr algn="ctr"/>
            <a:r>
              <a:rPr lang="nl-BE" sz="3600"/>
              <a:t>Hexsel et al, 2013: open label study: 20-40U (n=25)</a:t>
            </a:r>
          </a:p>
          <a:p>
            <a:pPr lvl="1"/>
            <a:r>
              <a:rPr lang="nl-BE" sz="3600"/>
              <a:t>Positive result  self-esteem and depression</a:t>
            </a:r>
          </a:p>
          <a:p>
            <a:pPr algn="ctr"/>
            <a:r>
              <a:rPr lang="nl-BE" sz="3600"/>
              <a:t>Magid et al, 2014: 29/39U (n=30) with 28 women</a:t>
            </a:r>
          </a:p>
          <a:p>
            <a:pPr lvl="1"/>
            <a:r>
              <a:rPr lang="nl-BE" sz="3600"/>
              <a:t>Depression symptoms decrease after 6 weeks, even when cosmetic changes are gone ( 24 weeks)</a:t>
            </a:r>
          </a:p>
          <a:p>
            <a:endParaRPr lang="nl-BE" sz="3600"/>
          </a:p>
          <a:p>
            <a:r>
              <a:rPr lang="nl-BE" sz="4000"/>
              <a:t>* See references,</a:t>
            </a:r>
          </a:p>
        </p:txBody>
      </p:sp>
    </p:spTree>
    <p:extLst>
      <p:ext uri="{BB962C8B-B14F-4D97-AF65-F5344CB8AC3E}">
        <p14:creationId xmlns:p14="http://schemas.microsoft.com/office/powerpoint/2010/main" val="244257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578BD46-3F35-4549-B4EF-B85FD3B23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45719"/>
          </a:xfrm>
        </p:spPr>
        <p:txBody>
          <a:bodyPr>
            <a:normAutofit fontScale="90000"/>
          </a:bodyPr>
          <a:lstStyle/>
          <a:p>
            <a:endParaRPr lang="nl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AA4E4D-A53C-4EF4-BB50-BA4186A6C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7218" y="1268391"/>
            <a:ext cx="8535988" cy="4321217"/>
          </a:xfrm>
        </p:spPr>
        <p:txBody>
          <a:bodyPr>
            <a:normAutofit fontScale="32500" lnSpcReduction="20000"/>
          </a:bodyPr>
          <a:lstStyle/>
          <a:p>
            <a:pPr algn="ctr"/>
            <a:endParaRPr lang="nl-BE" sz="4300"/>
          </a:p>
          <a:p>
            <a:pPr algn="ctr"/>
            <a:endParaRPr lang="nl-BE" sz="4300"/>
          </a:p>
          <a:p>
            <a:pPr algn="ctr"/>
            <a:r>
              <a:rPr lang="nl-BE" sz="4300"/>
              <a:t>Boudreau et al, 2015: effect mild depressive symptoms with chronic migraine (n=32). Injection sites migraine 155U head and neck</a:t>
            </a:r>
          </a:p>
          <a:p>
            <a:pPr lvl="1" algn="ctr"/>
            <a:r>
              <a:rPr lang="nl-BE" sz="4300"/>
              <a:t>Significant improvement  depression symptoms and  headache.</a:t>
            </a:r>
          </a:p>
          <a:p>
            <a:pPr lvl="1" algn="ctr"/>
            <a:r>
              <a:rPr lang="nl-BE" sz="4300"/>
              <a:t>Discussion  relationship</a:t>
            </a:r>
          </a:p>
          <a:p>
            <a:pPr algn="ctr"/>
            <a:r>
              <a:rPr lang="nl-BE" sz="4300"/>
              <a:t>Zamanian et al, 2017: (n=28) major depression</a:t>
            </a:r>
          </a:p>
          <a:p>
            <a:pPr lvl="1" algn="ctr"/>
            <a:r>
              <a:rPr lang="nl-BE" sz="4300"/>
              <a:t>Improvement at 6 weeks not earlier</a:t>
            </a:r>
          </a:p>
          <a:p>
            <a:pPr algn="ctr"/>
            <a:r>
              <a:rPr lang="nl-BE" sz="4300"/>
              <a:t>Allergan Phase 2 , 2017:  compare 30 and 50U, 258 women, control at 3-6-9 weeks</a:t>
            </a:r>
          </a:p>
          <a:p>
            <a:pPr lvl="1" algn="ctr"/>
            <a:r>
              <a:rPr lang="nl-BE" sz="4300"/>
              <a:t>30U: significant results at 3 and 9 week</a:t>
            </a:r>
          </a:p>
          <a:p>
            <a:pPr lvl="1" algn="ctr"/>
            <a:r>
              <a:rPr lang="nl-BE" sz="4300"/>
              <a:t>50U: no significant difference with placebo</a:t>
            </a:r>
          </a:p>
          <a:p>
            <a:pPr algn="ctr"/>
            <a:r>
              <a:rPr lang="nl-BE" sz="4300"/>
              <a:t>Chugh et al, , 2018: (n=42, 55% men), effect  BTX A patients severe treatment resistant depression, BTX A  adjuvent hterapy</a:t>
            </a:r>
          </a:p>
          <a:p>
            <a:pPr lvl="1" algn="ctr"/>
            <a:r>
              <a:rPr lang="nl-BE" sz="4300"/>
              <a:t>Week 3, significant improvement in both gender</a:t>
            </a:r>
          </a:p>
          <a:p>
            <a:pPr lvl="1" algn="ctr"/>
            <a:r>
              <a:rPr lang="nl-BE" sz="4300"/>
              <a:t>No placebo group?</a:t>
            </a:r>
          </a:p>
          <a:p>
            <a:pPr lvl="1" algn="ctr"/>
            <a:endParaRPr lang="nl-BE" sz="6400"/>
          </a:p>
          <a:p>
            <a:pPr marL="914400" lvl="1" indent="-457200">
              <a:buAutoNum type="arabicPeriod"/>
            </a:pPr>
            <a:endParaRPr lang="nl-BE"/>
          </a:p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56537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3DA72-7117-4083-95DC-EACBF2CB1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848059"/>
            <a:ext cx="11152654" cy="1507067"/>
          </a:xfrm>
        </p:spPr>
        <p:txBody>
          <a:bodyPr>
            <a:normAutofit/>
          </a:bodyPr>
          <a:lstStyle/>
          <a:p>
            <a:r>
              <a:rPr lang="nl-BE" sz="1600"/>
              <a:t>                                “ Refuse to express a passion and it dies.” (Wiliam James)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F0B79-7B4B-4F16-8401-AE5325C07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47" y="1398864"/>
            <a:ext cx="8534400" cy="3615267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nl-BE" sz="1800"/>
              <a:t>Wollmer et al, 2012:</a:t>
            </a:r>
          </a:p>
          <a:p>
            <a:pPr marL="0" indent="0" algn="ctr">
              <a:buNone/>
            </a:pPr>
            <a:r>
              <a:rPr lang="nl-BE" sz="1800">
                <a:solidFill>
                  <a:schemeClr val="tx1"/>
                </a:solidFill>
              </a:rPr>
              <a:t>BTX positive effect moods. Negative emotions not allowed due muscles paralysis (corrugator and procerus).</a:t>
            </a:r>
          </a:p>
          <a:p>
            <a:pPr marL="0" indent="0" algn="ctr">
              <a:buNone/>
            </a:pPr>
            <a:endParaRPr lang="nl-BE" sz="1800"/>
          </a:p>
          <a:p>
            <a:pPr marL="0" indent="0" algn="ctr">
              <a:buNone/>
            </a:pPr>
            <a:r>
              <a:rPr lang="nl-BE" sz="1800"/>
              <a:t>Franca et al, 2016:</a:t>
            </a:r>
          </a:p>
          <a:p>
            <a:pPr marL="0" indent="0" algn="ctr">
              <a:buNone/>
            </a:pPr>
            <a:r>
              <a:rPr lang="nl-BE" sz="1800">
                <a:solidFill>
                  <a:schemeClr val="tx1"/>
                </a:solidFill>
              </a:rPr>
              <a:t>1, A pleasant expression is  attractive,  influencing social interactions and self-esteem </a:t>
            </a:r>
          </a:p>
          <a:p>
            <a:pPr marL="0" indent="0" algn="ctr">
              <a:buNone/>
            </a:pPr>
            <a:r>
              <a:rPr lang="nl-BE" sz="1800">
                <a:solidFill>
                  <a:schemeClr val="tx1"/>
                </a:solidFill>
              </a:rPr>
              <a:t>2, Neurochemical changes in the brain: the amygdala less responsive to negative stimuli</a:t>
            </a:r>
          </a:p>
          <a:p>
            <a:pPr marL="0" indent="0" algn="ctr">
              <a:buNone/>
            </a:pPr>
            <a:endParaRPr lang="nl-BE" sz="1800"/>
          </a:p>
          <a:p>
            <a:pPr marL="0" indent="0" algn="ctr">
              <a:buNone/>
            </a:pPr>
            <a:r>
              <a:rPr lang="nl-BE" sz="1800"/>
              <a:t>Finze et al, 2013 and Magid et al, 2014:</a:t>
            </a:r>
          </a:p>
          <a:p>
            <a:pPr marL="0" indent="0" algn="ctr">
              <a:buNone/>
            </a:pPr>
            <a:r>
              <a:rPr lang="nl-BE" sz="1800">
                <a:solidFill>
                  <a:schemeClr val="tx1"/>
                </a:solidFill>
              </a:rPr>
              <a:t>No relationship between aesthetic outcome and decrease of symptoms of depression &gt;&lt; Franca et all, 2016</a:t>
            </a:r>
          </a:p>
          <a:p>
            <a:pPr marL="0" indent="0">
              <a:buNone/>
            </a:pPr>
            <a:endParaRPr lang="nl-BE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3654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98ED1D6-F509-466E-8E03-E154C71C8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1208315"/>
          </a:xfrm>
        </p:spPr>
        <p:txBody>
          <a:bodyPr>
            <a:normAutofit/>
          </a:bodyPr>
          <a:lstStyle/>
          <a:p>
            <a:r>
              <a:rPr lang="nl-BE" sz="2800"/>
              <a:t>Summary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C256AE-23D0-49C4-809E-2FABA3FA7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2237015"/>
            <a:ext cx="6400800" cy="3554186"/>
          </a:xfrm>
        </p:spPr>
        <p:txBody>
          <a:bodyPr>
            <a:normAutofit/>
          </a:bodyPr>
          <a:lstStyle/>
          <a:p>
            <a:r>
              <a:rPr lang="nl-BE" sz="2000"/>
              <a:t>Significant results at 6 and even after 24w</a:t>
            </a:r>
          </a:p>
          <a:p>
            <a:r>
              <a:rPr lang="nl-BE" sz="2000"/>
              <a:t>Adjunctive therapy</a:t>
            </a:r>
          </a:p>
          <a:p>
            <a:r>
              <a:rPr lang="nl-BE" sz="2000"/>
              <a:t>No relation aesthetic outcome</a:t>
            </a:r>
          </a:p>
          <a:p>
            <a:r>
              <a:rPr lang="nl-BE" sz="2000"/>
              <a:t>No difference in gender</a:t>
            </a:r>
          </a:p>
          <a:p>
            <a:r>
              <a:rPr lang="nl-BE" sz="2000"/>
              <a:t>Higher dose not efficacy</a:t>
            </a:r>
          </a:p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9757986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483</TotalTime>
  <Words>868</Words>
  <Application>Microsoft Office PowerPoint</Application>
  <PresentationFormat>Widescreen</PresentationFormat>
  <Paragraphs>85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Century Gothic</vt:lpstr>
      <vt:lpstr>Times New Roman</vt:lpstr>
      <vt:lpstr>Wingdings 3</vt:lpstr>
      <vt:lpstr>Slice</vt:lpstr>
      <vt:lpstr>Botulinum toxin, a therapeutic intervention in depression</vt:lpstr>
      <vt:lpstr>DSM-IV Major Depressive Disorder</vt:lpstr>
      <vt:lpstr>Multidisciplinary management</vt:lpstr>
      <vt:lpstr>Botulinum toxin (BTX)</vt:lpstr>
      <vt:lpstr>Mechanism of action: Facial Feedback Hypothesis</vt:lpstr>
      <vt:lpstr>                     BTX A Glabella vs placebo*</vt:lpstr>
      <vt:lpstr>PowerPoint Presentation</vt:lpstr>
      <vt:lpstr>                                “ Refuse to express a passion and it dies.” (Wiliam James)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Botulinum toxin, a therapeutic intervention in depression</dc:title>
  <dc:creator>Birgitte-C</dc:creator>
  <cp:lastModifiedBy>birgit muylle</cp:lastModifiedBy>
  <cp:revision>70</cp:revision>
  <dcterms:created xsi:type="dcterms:W3CDTF">2019-05-09T07:41:46Z</dcterms:created>
  <dcterms:modified xsi:type="dcterms:W3CDTF">2019-10-24T17:12:53Z</dcterms:modified>
</cp:coreProperties>
</file>